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0" r:id="rId1"/>
  </p:sldMasterIdLst>
  <p:notesMasterIdLst>
    <p:notesMasterId r:id="rId8"/>
  </p:notesMasterIdLst>
  <p:handoutMasterIdLst>
    <p:handoutMasterId r:id="rId9"/>
  </p:handoutMasterIdLst>
  <p:sldIdLst>
    <p:sldId id="2147470731" r:id="rId2"/>
    <p:sldId id="2147470793" r:id="rId3"/>
    <p:sldId id="2147470817" r:id="rId4"/>
    <p:sldId id="2147470818" r:id="rId5"/>
    <p:sldId id="2147470819" r:id="rId6"/>
    <p:sldId id="2147470816" r:id="rId7"/>
  </p:sldIdLst>
  <p:sldSz cx="12192000" cy="6858000"/>
  <p:notesSz cx="6858000" cy="9144000"/>
  <p:embeddedFontLst>
    <p:embeddedFont>
      <p:font typeface="CiscoSansTT ExtraLight" panose="020B0303020201020303" pitchFamily="34" charset="0"/>
      <p:regular r:id="rId10"/>
      <p:italic r:id="rId11"/>
    </p:embeddedFont>
    <p:embeddedFont>
      <p:font typeface="CiscoSansTT Light" panose="020B0503020201020303" pitchFamily="34" charset="0"/>
      <p:regular r:id="rId12"/>
      <p:italic r:id="rId13"/>
    </p:embeddedFont>
  </p:embeddedFontLst>
  <p:custDataLst>
    <p:tags r:id="rId14"/>
  </p:custData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B836DED-E1F4-1941-BCDE-E38455EFF521}">
          <p14:sldIdLst>
            <p14:sldId id="2147470731"/>
            <p14:sldId id="2147470793"/>
            <p14:sldId id="2147470817"/>
            <p14:sldId id="2147470818"/>
            <p14:sldId id="2147470819"/>
            <p14:sldId id="21474708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AC4F5C-28A8-C9E5-F3F8-523D24D0BDD9}" name="Oliver Tuszik (otuszik)" initials="O(" userId="S::otuszik@cisco.com::018275a1-b5b8-4c0f-ba53-7c06c8d13f3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F2F5F4"/>
    <a:srgbClr val="0D2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 autoAdjust="0"/>
    <p:restoredTop sz="88435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1208" y="200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44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9/2/25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55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911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67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823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79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5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1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7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19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FBD5B-070A-7471-FA02-D8ABC325D19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4964416-F71E-D7CA-E3FB-1B38FEC4E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A31272-7678-5F4F-BF05-F087FA2FC8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7BA-D190-36C9-FC38-746943551A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646CD-FB63-F3C0-1A8A-8157E8BB059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B019962-90BF-9C68-7A80-7C374B3C8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2D482-EDEF-0534-A336-804F44744A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1120" y="2772055"/>
            <a:ext cx="10241280" cy="640080"/>
          </a:xfrm>
          <a:prstGeom prst="rect">
            <a:avLst/>
          </a:prstGeom>
        </p:spPr>
        <p:txBody>
          <a:bodyPr lIns="45720" rIns="45720" anchor="ctr"/>
          <a:lstStyle>
            <a:lvl1pPr marL="0" indent="0" algn="r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Transition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055E4C37-FAD6-B449-9189-A035C0C9E8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1" y="5658220"/>
            <a:ext cx="10972800" cy="465891"/>
          </a:xfrm>
          <a:prstGeom prst="rect">
            <a:avLst/>
          </a:prstGeom>
        </p:spPr>
        <p:txBody>
          <a:bodyPr lIns="45720" tIns="45710" rIns="45720" bIns="45710" anchor="t" anchorCtr="0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2"/>
                </a:solidFill>
                <a:latin typeface="+mn-lt"/>
                <a:cs typeface="CiscoSansT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role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45720" tIns="45710" rIns="45720" bIns="4571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Speaker name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521" y="1398874"/>
            <a:ext cx="10376024" cy="331108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8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As the adoption of multi-cloud strategy grows, Ulla </a:t>
            </a:r>
            <a:r>
              <a:rPr lang="en-GB" dirty="0" err="1"/>
              <a:t>sitiora</a:t>
            </a:r>
            <a:r>
              <a:rPr lang="en-GB" dirty="0"/>
              <a:t> </a:t>
            </a:r>
            <a:r>
              <a:rPr lang="en-GB" dirty="0" err="1"/>
              <a:t>turest</a:t>
            </a:r>
            <a:r>
              <a:rPr lang="en-GB" dirty="0"/>
              <a:t> </a:t>
            </a:r>
            <a:r>
              <a:rPr lang="en-GB" dirty="0" err="1"/>
              <a:t>experibus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pa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conestia</a:t>
            </a:r>
            <a:r>
              <a:rPr lang="en-GB" dirty="0"/>
              <a:t> vent </a:t>
            </a:r>
            <a:r>
              <a:rPr lang="en-GB" dirty="0" err="1"/>
              <a:t>eosse</a:t>
            </a:r>
            <a:r>
              <a:rPr lang="en-GB" dirty="0"/>
              <a:t> non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aturit</a:t>
            </a:r>
            <a:r>
              <a:rPr lang="en-GB" dirty="0"/>
              <a:t> </a:t>
            </a:r>
            <a:r>
              <a:rPr lang="en-GB" dirty="0" err="1"/>
              <a:t>faccum</a:t>
            </a:r>
            <a:r>
              <a:rPr lang="en-GB" dirty="0"/>
              <a:t> qui </a:t>
            </a:r>
            <a:r>
              <a:rPr lang="en-GB" dirty="0" err="1"/>
              <a:t>dolor</a:t>
            </a:r>
            <a:r>
              <a:rPr lang="en-GB" dirty="0"/>
              <a:t> a </a:t>
            </a:r>
            <a:r>
              <a:rPr lang="en-GB" dirty="0" err="1"/>
              <a:t>num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18B2BC-5B8F-6442-A3B3-AB5D06311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1976" y="733891"/>
            <a:ext cx="1508048" cy="8363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1B82D-853E-F074-193C-5B7F13F89D29}"/>
              </a:ext>
            </a:extLst>
          </p:cNvPr>
          <p:cNvCxnSpPr>
            <a:cxnSpLocks/>
          </p:cNvCxnSpPr>
          <p:nvPr userDrawn="1"/>
        </p:nvCxnSpPr>
        <p:spPr>
          <a:xfrm>
            <a:off x="4545877" y="4934857"/>
            <a:ext cx="3100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9ECC5C-23D8-044B-A13F-1C7CFA30043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2C7939B-219A-BC07-DCE7-4B36AF2A4E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5166360" cy="27432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B0ED95-38E7-2A5D-7BFA-218DE01901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3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059BF6-2F19-7F49-9CBE-82197BDDFC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937" y="2382519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B70A03-DFE5-BAFE-E792-E9F9971D5D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65" y="2382520"/>
            <a:ext cx="5169260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8DA8E-89D4-2754-2F23-8BC1A882CC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679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C6832F-2D70-B8EC-0B06-A53E021306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2932588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A1A354-0871-A2E1-F013-7080A6D3E5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5166360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8EA024-D9FE-B723-2F3F-890E3F4517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7661" y="1551433"/>
            <a:ext cx="5165819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7691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7A1D91-B0C5-82DE-7D46-53E481769C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966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F39481-2908-3822-701D-5FF87E1F0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3165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BD0ABDF-0D5E-A765-9F69-3BC9541847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2644" y="2382520"/>
            <a:ext cx="3489235" cy="36576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EB9F6D8-47DF-1F5B-55DF-071309C37F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2644" y="1549400"/>
            <a:ext cx="3489236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B9F0F59-8C07-4391-070A-F127239E5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3165" y="1549400"/>
            <a:ext cx="3489762" cy="6604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CFD439-E346-0E67-C9C2-132C9C4EAD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6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B3C8-42AF-C48C-331D-14C6776D2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3165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5EC4FE-BFD0-FE57-EEA5-41CE445414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2644" y="2932240"/>
            <a:ext cx="3489235" cy="182880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F17F4-A551-A381-6DF1-CED9B14FF8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1966" y="1549400"/>
            <a:ext cx="3493008" cy="660401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ky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85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3148D23F-4FB0-0283-D700-8A06DCABC2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621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5C6BDEC-E33F-4C34-5403-6A238AB80D5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99978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DFE46B3-A8B5-C645-B495-DA6D531805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58" y="2763200"/>
            <a:ext cx="5178611" cy="658368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F99BB75-045A-328E-9E50-C137137C8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79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A339-5A4D-1610-0BDA-90202AD72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9977" y="3668309"/>
            <a:ext cx="5166360" cy="146304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5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6CA1346-1D62-4F41-BA11-B3EEBA6B51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0226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3E5B521-5917-164E-BF18-105160A01C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76847" y="2763200"/>
            <a:ext cx="3511549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143D29F-44CB-0E44-8852-5377E5E8F5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9394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02DD01B-53E6-C542-A933-2D42DD0D2C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27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E6224FA-C881-7942-88CA-85C557540C4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86661" y="1252071"/>
            <a:ext cx="1024772" cy="957729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marketing icon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A53209-57D8-0C80-F7FB-B1A028923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5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29FA-854C-9FDB-35AE-257C4F46B3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50253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6DDF84-07E1-9F30-2A61-508622F128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02968" y="3675743"/>
            <a:ext cx="3489235" cy="1645920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16851C-FF16-C8FD-C1A2-97DC62B0B3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759" y="2755766"/>
            <a:ext cx="3493008" cy="665802"/>
          </a:xfrm>
          <a:prstGeom prst="rect">
            <a:avLst/>
          </a:prstGeom>
        </p:spPr>
        <p:txBody>
          <a:bodyPr lIns="45720" tIns="45720" rIns="4572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281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8FA65F1-BAFB-6C36-2878-6CF1B8179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3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 descr="Section title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89D7222-F544-8734-1474-646E4190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2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3BF51A-3A82-60DC-93A5-2213ED879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5B45E7-43EA-8FCF-779D-B7F08D02F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 descr="Section title">
            <a:extLst>
              <a:ext uri="{FF2B5EF4-FFF2-40B4-BE49-F238E27FC236}">
                <a16:creationId xmlns:a16="http://schemas.microsoft.com/office/drawing/2014/main" id="{20BBFC84-0D1A-41D8-BAF7-77889FB492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392612"/>
            <a:ext cx="54864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3BF19B-575A-779B-73CC-537ABB67E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722735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2705B8E-4073-4179-061E-6BB2F2D36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020ADB6-8EC0-CC3A-6343-8EB97EAED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71699" y="1619250"/>
            <a:ext cx="5211763" cy="4514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7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8E9818-CDB2-294C-86DC-E17877CD3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3A0E-205E-98C2-0661-3E250B8F3B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344FDFA-4E0E-FB13-FB45-5AECC129F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7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EE68BB-B0C9-B5EC-846B-9A437BE668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0CA85F-96FC-6CA6-B62F-6AD3B87CEE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D697ECA-1DF4-14D1-3EFA-CC34EEA2F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AA0AB-2CA1-1CCB-CA09-C94DA644B1B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D4C9BDB-3349-C6B3-8D3B-B57708E94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433B5-A3AF-015C-FF50-9B6EFD4ED59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4B0C0A3-33C1-48B7-2BE2-945A09E04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8A24FB-C90E-8608-90DD-14467743B5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964" y="2565400"/>
            <a:ext cx="4572000" cy="274320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et dolore.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et dolore.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6A67E-A1D7-9527-29EB-EF2FEEA57D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58130C6-64C1-4324-51CC-4C096C992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582396"/>
            <a:ext cx="4594524" cy="634577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E0368-12F7-D52E-F159-299C7A027BAC}"/>
              </a:ext>
            </a:extLst>
          </p:cNvPr>
          <p:cNvSpPr txBox="1">
            <a:spLocks/>
          </p:cNvSpPr>
          <p:nvPr userDrawn="1"/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4400" b="0" i="0" u="none" kern="120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075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046DA-7F8D-D93E-4767-7220FA5FC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47EEC-E1B0-5FC1-34AD-4B24D551C65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991FEA6-451D-6459-F45B-8E99A238FA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32D2A-AF9C-9AB4-07AC-81C3BE776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0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340164-DEFF-0BA4-370E-859A0468D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9E3E55-8166-7139-C253-102273D36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1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678C93B-D86B-F551-9504-47EEC4B63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42339-391E-2F34-6387-602A66EB250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AE86141-4A76-44C2-AAB1-16D41ED533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3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B0B16-6FD5-BE2F-C1B8-70937A5FE1F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D8D3F5B-9B87-E1E6-0BC7-F47655028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4904"/>
            <a:ext cx="396305" cy="208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336399-B83B-D450-D7E9-D04E0D0AE3D1}"/>
              </a:ext>
            </a:extLst>
          </p:cNvPr>
          <p:cNvSpPr/>
          <p:nvPr userDrawn="1"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7D05B-CC63-FBAA-768B-D092C4B242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910" y="736600"/>
            <a:ext cx="4842181" cy="5384799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1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356B89E-D2D7-929C-273F-CBC73FF7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ECBE04-955D-0C38-5E90-9ABFDDCC694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C1D3F57B-BF3D-C477-EDB8-E47AA9C4A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hit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6D4BA-1A90-CD12-46A7-BEFF3610D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54773-B320-74FF-360B-AE12573C9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E77DDFA-F376-BD29-5DEA-72F5308CBF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2102193-3492-4BAB-8F98-FC7C55191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A6491F4-97AD-1094-3D4C-75416A30C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2FD8C7-8C8B-6909-C32B-EAA567C1FE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97C18FD-8F1B-2986-B145-F4D51FBC37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961B96-5529-2E18-4428-44E232229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65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Sk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FA5D03-02A4-EA4A-094B-A8B636BEEA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E8E5E8-2C0F-35E1-4BBC-22A54E53D0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8CA8218-1F96-926F-0917-A1DA9EC3D6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A6A0B3-3F42-9922-BAAE-F792CABE6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A54D0A-2CB9-C133-9718-79E640135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7857C7-CFC6-7ADB-633F-1D3BDB556D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56A5C8-C1EE-D5F1-1FDE-C826F9C25E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96C5BB2-EAA0-1030-EEEE-5D28A08C6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9AC8211-966A-8BD9-DA4C-39DC7380A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74F2A-169F-3E47-B971-7EBFD2DA2B5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F1D003-1B98-193A-C362-682419272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Midnight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41C29C-6FEC-2B4F-8596-2BF88EE08B5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Cisco Confidential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293D168C-8A00-4D1A-279C-0D2E586D4D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85D6C4-923D-0A37-5765-F4FFA48FC1C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B3E190-93EE-235A-0F6B-07C04E09A1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0840" y="746203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8BC08B-D219-8756-C142-C4584D727A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20840" y="2605600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03960-9A60-1EDC-E465-98985D436C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20840" y="4464997"/>
            <a:ext cx="4846320" cy="365760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F220C6C-65CC-3070-48A3-52BC6CD232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840" y="1246523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5A9DA7-0C91-35C3-D416-9F0304263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20840" y="3105920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DF162A-E518-4D2F-E1D4-46E7A06FEE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840" y="4965316"/>
            <a:ext cx="4846320" cy="1097280"/>
          </a:xfrm>
          <a:prstGeom prst="rect">
            <a:avLst/>
          </a:prstGeom>
        </p:spPr>
        <p:txBody>
          <a:bodyPr lIns="45720" tIns="45720" rIns="45720" bIns="45720"/>
          <a:lstStyle>
            <a:lvl1pPr marL="0" marR="0" indent="0" algn="l" defTabSz="91227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labore.</a:t>
            </a:r>
          </a:p>
          <a:p>
            <a:pPr lvl="0"/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DE6FCA-9477-3080-6D9A-BF19D90882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bg2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EA95E83-5C21-97F4-1503-23FF4926A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88B7D-96E1-6003-B165-F388FBC689B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44904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7208-3295-CCED-C224-62AB15B43A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6333189"/>
            <a:ext cx="396305" cy="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  <p15:guide id="2" pos="192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431802"/>
            <a:ext cx="5405967" cy="520135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786035" y="5893686"/>
            <a:ext cx="4745567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Photo caption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D4FA6F-8B16-848A-2676-892437DBB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7E02133-90CD-7A73-3378-09367C5F7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275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C94DA5F-CCF7-A048-8A5D-EE8276E90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3" y="431800"/>
            <a:ext cx="6096000" cy="5745716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226FFA-E401-8D3F-A7A7-AC5403A29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B83CA69-90DB-1977-3B75-3C078FC97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4665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665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4665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253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4665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F1594EA-D397-6C41-A885-CC4BB73C61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4324904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B7F8C95-951F-9098-CC7F-F731FC33A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33956"/>
            <a:ext cx="10972800" cy="1828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5C13F8A-9C96-BC4F-A27C-6AF68C9B9A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992432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8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431803"/>
            <a:ext cx="4796367" cy="5702297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BE4A1D4-402D-E43A-DA8F-9D86491438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126" y="431800"/>
            <a:ext cx="4572000" cy="3048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6A48D0D-58D2-4F34-4F9C-0B1450149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389491"/>
            <a:ext cx="4594524" cy="166878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56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11">
            <a:extLst>
              <a:ext uri="{FF2B5EF4-FFF2-40B4-BE49-F238E27FC236}">
                <a16:creationId xmlns:a16="http://schemas.microsoft.com/office/drawing/2014/main" id="{C83B223E-030E-74D0-B6FA-BEC3DA7BD3F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21102" y="1409700"/>
            <a:ext cx="10974395" cy="3932321"/>
          </a:xfrm>
          <a:prstGeom prst="rect">
            <a:avLst/>
          </a:prstGeom>
        </p:spPr>
        <p:txBody>
          <a:bodyPr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B8D9E7-EAC8-4A5C-4139-BA396711F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Table caption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51B1935-8F76-89F3-34A7-104AF19A7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8CE7DB6-039C-AC58-5C90-9B19A4AA26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125" y="5586423"/>
            <a:ext cx="5463875" cy="36576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Chart caption</a:t>
            </a:r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BD75F8AD-CDF4-CE28-1C24-08F6FA9598D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2125" y="1409701"/>
            <a:ext cx="10960608" cy="3937002"/>
          </a:xfrm>
          <a:prstGeom prst="rect">
            <a:avLst/>
          </a:prstGeom>
        </p:spPr>
        <p:txBody>
          <a:bodyPr vert="horz" lIns="45720" tIns="45720" rIns="45720" bIns="4572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A57B70-3F6E-FA7F-CC44-293D6CF9E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AD5A65-A7EB-424E-8ADF-62E666881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38770" y="2921000"/>
            <a:ext cx="2114461" cy="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99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Photo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953" y="2941508"/>
            <a:ext cx="722376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953" y="4533637"/>
            <a:ext cx="722376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53" y="5150448"/>
            <a:ext cx="722376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541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953" y="5824731"/>
            <a:ext cx="7223760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142FB2B-DAA9-0877-DC48-2611FC3FC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6057" y="0"/>
            <a:ext cx="4005943" cy="6858000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vert="horz" lIns="91420" tIns="45710" rIns="91420" bIns="45710" anchor="ctr"/>
          <a:lstStyle>
            <a:lvl1pPr marL="0" indent="0" algn="ctr">
              <a:buNone/>
              <a:defRPr sz="1200" b="0" i="0" baseline="0">
                <a:solidFill>
                  <a:schemeClr val="bg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4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014" y="2941508"/>
            <a:ext cx="10972800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14" y="4533637"/>
            <a:ext cx="10972800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014" y="5150448"/>
            <a:ext cx="10972800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C5A29C15-48D7-6644-9164-6F819B3D7D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2559ED-95F1-F66B-5A2F-A212CE3F2F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014" y="5824731"/>
            <a:ext cx="10972800" cy="287338"/>
          </a:xfrm>
          <a:prstGeom prst="rect">
            <a:avLst/>
          </a:prstGeom>
        </p:spPr>
        <p:txBody>
          <a:bodyPr lIns="45720" rIns="45720"/>
          <a:lstStyle>
            <a:lvl1pPr marL="0" indent="0" algn="r">
              <a:spcBef>
                <a:spcPts val="0"/>
              </a:spcBef>
              <a:buNone/>
              <a:defRPr sz="1400">
                <a:latin typeface="+mn-lt"/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32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 Whi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A1FD7D-7C93-E645-B2E9-AD2B9329C1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k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6C47-BF34-58BF-BFE8-DDC169C547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930" y="2789671"/>
            <a:ext cx="10232136" cy="637377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4800"/>
              </a:lnSpc>
              <a:buFont typeface="Arial" panose="020B0604020202020204" pitchFamily="34" charset="0"/>
              <a:buNone/>
              <a:defRPr sz="4400" b="0" i="0" spc="0" baseline="0">
                <a:solidFill>
                  <a:schemeClr val="bg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4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3E5826-E261-5240-BCCC-F517FDB6EBB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142755" y="6373473"/>
            <a:ext cx="4534733" cy="175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27" baseline="0">
                <a:solidFill>
                  <a:schemeClr val="tx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2024  Cisco and/or its affiliates. All rights reserved.   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63804D0-1B5B-924C-8995-DA787F4942D5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609602" y="6342698"/>
            <a:ext cx="396305" cy="20822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84079"/>
            <a:ext cx="10972800" cy="6858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2" y="1409700"/>
            <a:ext cx="10972798" cy="4724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7EC1B-01C4-29B8-0E8E-2958DB6ACBA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817225" y="6672580"/>
            <a:ext cx="765175" cy="107722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US" sz="700">
                <a:solidFill>
                  <a:srgbClr val="808080"/>
                </a:solidFill>
                <a:latin typeface="+mn-lt"/>
                <a:cs typeface="Calibri" panose="020F0502020204030204" pitchFamily="34" charset="0"/>
              </a:rPr>
              <a:t>Cisco Confidential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42" r:id="rId1"/>
    <p:sldLayoutId id="2147484147" r:id="rId2"/>
    <p:sldLayoutId id="2147484204" r:id="rId3"/>
    <p:sldLayoutId id="2147484149" r:id="rId4"/>
    <p:sldLayoutId id="2147484150" r:id="rId5"/>
    <p:sldLayoutId id="2147484205" r:id="rId6"/>
    <p:sldLayoutId id="2147484152" r:id="rId7"/>
    <p:sldLayoutId id="2147484199" r:id="rId8"/>
    <p:sldLayoutId id="2147484200" r:id="rId9"/>
    <p:sldLayoutId id="2147484207" r:id="rId10"/>
    <p:sldLayoutId id="2147484202" r:id="rId11"/>
    <p:sldLayoutId id="2147484203" r:id="rId12"/>
    <p:sldLayoutId id="2147484208" r:id="rId13"/>
    <p:sldLayoutId id="2147484019" r:id="rId14"/>
    <p:sldLayoutId id="2147484076" r:id="rId15"/>
    <p:sldLayoutId id="2147484209" r:id="rId16"/>
    <p:sldLayoutId id="2147484157" r:id="rId17"/>
    <p:sldLayoutId id="2147484092" r:id="rId18"/>
    <p:sldLayoutId id="2147483976" r:id="rId19"/>
    <p:sldLayoutId id="2147484062" r:id="rId20"/>
    <p:sldLayoutId id="2147484026" r:id="rId21"/>
    <p:sldLayoutId id="2147484100" r:id="rId22"/>
    <p:sldLayoutId id="2147484047" r:id="rId23"/>
    <p:sldLayoutId id="2147484140" r:id="rId24"/>
    <p:sldLayoutId id="2147484114" r:id="rId25"/>
    <p:sldLayoutId id="2147484137" r:id="rId26"/>
    <p:sldLayoutId id="2147484124" r:id="rId27"/>
    <p:sldLayoutId id="2147484125" r:id="rId28"/>
    <p:sldLayoutId id="2147484112" r:id="rId29"/>
    <p:sldLayoutId id="2147484122" r:id="rId30"/>
    <p:sldLayoutId id="2147484117" r:id="rId31"/>
    <p:sldLayoutId id="2147484143" r:id="rId32"/>
    <p:sldLayoutId id="2147484144" r:id="rId33"/>
    <p:sldLayoutId id="2147484145" r:id="rId34"/>
    <p:sldLayoutId id="2147484113" r:id="rId35"/>
    <p:sldLayoutId id="2147484121" r:id="rId36"/>
    <p:sldLayoutId id="2147484118" r:id="rId37"/>
    <p:sldLayoutId id="2147483967" r:id="rId38"/>
    <p:sldLayoutId id="2147484033" r:id="rId39"/>
    <p:sldLayoutId id="2147483979" r:id="rId40"/>
    <p:sldLayoutId id="2147483981" r:id="rId41"/>
    <p:sldLayoutId id="2147484077" r:id="rId42"/>
    <p:sldLayoutId id="2147483971" r:id="rId43"/>
    <p:sldLayoutId id="2147483985" r:id="rId44"/>
    <p:sldLayoutId id="2147483986" r:id="rId45"/>
    <p:sldLayoutId id="2147484032" r:id="rId46"/>
    <p:sldLayoutId id="2147484075" r:id="rId47"/>
    <p:sldLayoutId id="2147484206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82" indent="-226482" algn="l" defTabSz="912276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Tx/>
        <a:buSzPct val="90000"/>
        <a:buFont typeface="Arial" charset="0"/>
        <a:buChar char="•"/>
        <a:defRPr lang="en-US" sz="2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57200" indent="-227013" algn="l" defTabSz="912276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Tx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69913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87388" indent="-230188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801688" indent="-231775" algn="l" defTabSz="912276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ClrTx/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6" pos="3835" userDrawn="1">
          <p15:clr>
            <a:srgbClr val="F26B43"/>
          </p15:clr>
        </p15:guide>
        <p15:guide id="9" orient="horz" pos="3864" userDrawn="1">
          <p15:clr>
            <a:srgbClr val="F26B43"/>
          </p15:clr>
        </p15:guide>
        <p15:guide id="10" orient="horz" pos="240" userDrawn="1">
          <p15:clr>
            <a:srgbClr val="F26B43"/>
          </p15:clr>
        </p15:guide>
        <p15:guide id="11" orient="horz" pos="2160" userDrawn="1">
          <p15:clr>
            <a:srgbClr val="F26B43"/>
          </p15:clr>
        </p15:guide>
        <p15:guide id="12" orient="horz" pos="672" userDrawn="1">
          <p15:clr>
            <a:srgbClr val="F26B43"/>
          </p15:clr>
        </p15:guide>
        <p15:guide id="13" orient="horz" pos="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D22F-972E-1483-1E83-1582973D1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888" y="2228405"/>
            <a:ext cx="4731140" cy="2401190"/>
          </a:xfrm>
        </p:spPr>
        <p:txBody>
          <a:bodyPr/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Splunk Observability Cloud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8AAE4-D713-E895-385D-B0808501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0546"/>
            <a:ext cx="4400283" cy="4901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82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9153CE-FAFE-0C60-6F27-F6977053CC4A}"/>
              </a:ext>
            </a:extLst>
          </p:cNvPr>
          <p:cNvSpPr txBox="1">
            <a:spLocks/>
          </p:cNvSpPr>
          <p:nvPr/>
        </p:nvSpPr>
        <p:spPr>
          <a:xfrm>
            <a:off x="609601" y="291137"/>
            <a:ext cx="6800602" cy="728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List of APM Use Cases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08E7D-3923-8636-2224-69199913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003" y="1747805"/>
            <a:ext cx="7772400" cy="45962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87A3AE-F75C-5000-A3A5-BFB00952F47E}"/>
              </a:ext>
            </a:extLst>
          </p:cNvPr>
          <p:cNvSpPr txBox="1"/>
          <p:nvPr/>
        </p:nvSpPr>
        <p:spPr>
          <a:xfrm>
            <a:off x="895597" y="1019471"/>
            <a:ext cx="7391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are list of APM use cases which are providing end-to-end monitoring from user requests to database queries across the CXTM application stack.</a:t>
            </a:r>
          </a:p>
        </p:txBody>
      </p:sp>
    </p:spTree>
    <p:extLst>
      <p:ext uri="{BB962C8B-B14F-4D97-AF65-F5344CB8AC3E}">
        <p14:creationId xmlns:p14="http://schemas.microsoft.com/office/powerpoint/2010/main" val="16245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7A4B5-9440-B141-6454-9B61EAC5B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DC2BAD-B5EC-E94B-40C0-75C9F8267F3F}"/>
              </a:ext>
            </a:extLst>
          </p:cNvPr>
          <p:cNvSpPr txBox="1">
            <a:spLocks/>
          </p:cNvSpPr>
          <p:nvPr/>
        </p:nvSpPr>
        <p:spPr>
          <a:xfrm>
            <a:off x="609601" y="291137"/>
            <a:ext cx="6800602" cy="56388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AC86B-2E24-FAEA-060D-6A4CD94E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22" y="1112526"/>
            <a:ext cx="1625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513A0-6ADE-45EA-436D-F391D923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13" y="1112526"/>
            <a:ext cx="1625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02025-3574-3E71-95C3-E5964421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805" y="1112526"/>
            <a:ext cx="1625600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5C6955-DD90-FF1D-A388-13CFFDC5C7C6}"/>
              </a:ext>
            </a:extLst>
          </p:cNvPr>
          <p:cNvSpPr txBox="1"/>
          <p:nvPr/>
        </p:nvSpPr>
        <p:spPr>
          <a:xfrm>
            <a:off x="960950" y="294715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Monitors availability and performance of all CXTM services with instant visibility into system health across 8 instrumented services.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20E3A-4B52-DAB8-15AE-C71ADEFBA5B0}"/>
              </a:ext>
            </a:extLst>
          </p:cNvPr>
          <p:cNvSpPr txBox="1"/>
          <p:nvPr/>
        </p:nvSpPr>
        <p:spPr>
          <a:xfrm>
            <a:off x="960950" y="3733347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Identifies service degradation before customer impact with automated alerting and 100% success rate tracking.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52E0-1D1C-077A-CB5F-C1922D94EC54}"/>
              </a:ext>
            </a:extLst>
          </p:cNvPr>
          <p:cNvSpPr txBox="1"/>
          <p:nvPr/>
        </p:nvSpPr>
        <p:spPr>
          <a:xfrm>
            <a:off x="960950" y="4576257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Tracks CPU, memory, and infrastructure usage - currently showing 5% utilization with 10x growth capacity available.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86E93C-6A38-9540-9D3C-7A2BCCE22902}"/>
              </a:ext>
            </a:extLst>
          </p:cNvPr>
          <p:cNvSpPr txBox="1"/>
          <p:nvPr/>
        </p:nvSpPr>
        <p:spPr>
          <a:xfrm>
            <a:off x="4748090" y="2941351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Follows user requests across all microservices from initial click through database queries with complete visibility.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5B4330-8E24-3344-2C36-8CA3E703D07F}"/>
              </a:ext>
            </a:extLst>
          </p:cNvPr>
          <p:cNvSpPr txBox="1"/>
          <p:nvPr/>
        </p:nvSpPr>
        <p:spPr>
          <a:xfrm>
            <a:off x="4748090" y="372754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Pinpoints slow components in request chains - database &lt;1ms, cache 3ms, application logic optimization needed.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66ABAF-6B63-05B9-2B73-B351F07DB9EB}"/>
              </a:ext>
            </a:extLst>
          </p:cNvPr>
          <p:cNvSpPr txBox="1"/>
          <p:nvPr/>
        </p:nvSpPr>
        <p:spPr>
          <a:xfrm>
            <a:off x="4748090" y="457045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Maps service interactions and communication patterns across </a:t>
            </a:r>
            <a:r>
              <a:rPr lang="en-US" sz="1200" dirty="0" err="1"/>
              <a:t>cxtm</a:t>
            </a:r>
            <a:r>
              <a:rPr lang="en-US" sz="1200" dirty="0"/>
              <a:t>-web, scheduler, </a:t>
            </a:r>
            <a:r>
              <a:rPr lang="en-US" sz="1200" dirty="0" err="1"/>
              <a:t>webcron</a:t>
            </a:r>
            <a:r>
              <a:rPr lang="en-US" sz="1200" dirty="0"/>
              <a:t>, and all connected services.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6C821-E358-08F0-A8AC-39F4E48198AA}"/>
              </a:ext>
            </a:extLst>
          </p:cNvPr>
          <p:cNvSpPr txBox="1"/>
          <p:nvPr/>
        </p:nvSpPr>
        <p:spPr>
          <a:xfrm>
            <a:off x="8363780" y="2941351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Tracks response times for each application feature - dashboard and automation endpoints serve 458 users each.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19A65-230E-0E8C-5AFB-02A6A5ADE211}"/>
              </a:ext>
            </a:extLst>
          </p:cNvPr>
          <p:cNvSpPr txBox="1"/>
          <p:nvPr/>
        </p:nvSpPr>
        <p:spPr>
          <a:xfrm>
            <a:off x="8363780" y="372754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Monitors P50/P90/P99 latencies ensuring 99% of users get &lt;210ms response times with zero errors.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16B4FB-7F22-F23C-4D6D-83DCB932F60E}"/>
              </a:ext>
            </a:extLst>
          </p:cNvPr>
          <p:cNvSpPr txBox="1"/>
          <p:nvPr/>
        </p:nvSpPr>
        <p:spPr>
          <a:xfrm>
            <a:off x="8363780" y="457045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Identifies most valuable endpoints based on traffic volume - 15.3k GET operations vs 8 POST operations showing read-heavy usage.</a:t>
            </a:r>
          </a:p>
        </p:txBody>
      </p:sp>
    </p:spTree>
    <p:extLst>
      <p:ext uri="{BB962C8B-B14F-4D97-AF65-F5344CB8AC3E}">
        <p14:creationId xmlns:p14="http://schemas.microsoft.com/office/powerpoint/2010/main" val="24703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49EE7-B4C4-6E18-DABE-8E164F53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10A7EA-520F-8943-3127-9AB51A48F540}"/>
              </a:ext>
            </a:extLst>
          </p:cNvPr>
          <p:cNvSpPr txBox="1">
            <a:spLocks/>
          </p:cNvSpPr>
          <p:nvPr/>
        </p:nvSpPr>
        <p:spPr>
          <a:xfrm>
            <a:off x="609601" y="291137"/>
            <a:ext cx="6800602" cy="56388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11A7F-F0FE-5E2D-8B34-3541174E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21" y="1112526"/>
            <a:ext cx="1625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774D0-B286-7B4C-0FA6-C6CDB96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112526"/>
            <a:ext cx="1625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BE385-E0BE-7E18-5B1B-A3F71CD6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580" y="1112526"/>
            <a:ext cx="1625600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5A875-6837-BBA2-1DF9-8EA0E65892C7}"/>
              </a:ext>
            </a:extLst>
          </p:cNvPr>
          <p:cNvSpPr txBox="1"/>
          <p:nvPr/>
        </p:nvSpPr>
        <p:spPr>
          <a:xfrm>
            <a:off x="960950" y="2947154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Visual representation of CXTM applications showing </a:t>
            </a:r>
            <a:r>
              <a:rPr lang="en-US" sz="1200" dirty="0" err="1"/>
              <a:t>cxtm</a:t>
            </a:r>
            <a:r>
              <a:rPr lang="en-US" sz="1200" dirty="0"/>
              <a:t>-web connecting to </a:t>
            </a:r>
            <a:r>
              <a:rPr lang="en-US" sz="1200" dirty="0" err="1"/>
              <a:t>redis</a:t>
            </a:r>
            <a:r>
              <a:rPr lang="en-US" sz="1200" dirty="0"/>
              <a:t> (3ms) and </a:t>
            </a:r>
            <a:r>
              <a:rPr lang="en-US" sz="1200" dirty="0" err="1"/>
              <a:t>mysql</a:t>
            </a:r>
            <a:r>
              <a:rPr lang="en-US" sz="1200" dirty="0"/>
              <a:t> (917</a:t>
            </a:r>
            <a:r>
              <a:rPr lang="el-GR" sz="1200" dirty="0"/>
              <a:t>μ</a:t>
            </a:r>
            <a:r>
              <a:rPr lang="en-US" sz="1200" dirty="0"/>
              <a:t>s) with all service dependencies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4C8FD-5085-8517-4262-11A59A4DABA2}"/>
              </a:ext>
            </a:extLst>
          </p:cNvPr>
          <p:cNvSpPr txBox="1"/>
          <p:nvPr/>
        </p:nvSpPr>
        <p:spPr>
          <a:xfrm>
            <a:off x="960950" y="3785623"/>
            <a:ext cx="3371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Live performance metrics displayed on architecture diagram - identifies bottlenecks and validates design decisions across 8 connected</a:t>
            </a:r>
          </a:p>
          <a:p>
            <a:r>
              <a:rPr lang="en-US" sz="1200" dirty="0"/>
              <a:t>  services.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99C6DC-4D69-5F88-D841-D316EB8DE1AB}"/>
              </a:ext>
            </a:extLst>
          </p:cNvPr>
          <p:cNvSpPr txBox="1"/>
          <p:nvPr/>
        </p:nvSpPr>
        <p:spPr>
          <a:xfrm>
            <a:off x="960950" y="4801286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Understanding downstream effects of changes and single points of failure with clear visualization of service communication patterns.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8CCA3-EE85-5DD6-E109-7EA241FF2848}"/>
              </a:ext>
            </a:extLst>
          </p:cNvPr>
          <p:cNvSpPr txBox="1"/>
          <p:nvPr/>
        </p:nvSpPr>
        <p:spPr>
          <a:xfrm>
            <a:off x="4748090" y="2941351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Comprehensive monitoring of CPU (5% usage), memory (10% peak), disk, and network across all infrastructure components.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3E7E5-1F95-073D-A4E6-F1A003DD8241}"/>
              </a:ext>
            </a:extLst>
          </p:cNvPr>
          <p:cNvSpPr txBox="1"/>
          <p:nvPr/>
        </p:nvSpPr>
        <p:spPr>
          <a:xfrm>
            <a:off x="4748090" y="3727544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Current resource utilization shows 10x growth capacity available with significant cost optimization opportunities (50% savings potential).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D542C-6CAB-4384-C7AF-B174F908A367}"/>
              </a:ext>
            </a:extLst>
          </p:cNvPr>
          <p:cNvSpPr txBox="1"/>
          <p:nvPr/>
        </p:nvSpPr>
        <p:spPr>
          <a:xfrm>
            <a:off x="4748090" y="457045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Links infrastructure metrics to application performance - validates that database/cache performance is not infrastructure-limited.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ACE5F-FCD7-A33E-588A-1B2635AC3342}"/>
              </a:ext>
            </a:extLst>
          </p:cNvPr>
          <p:cNvSpPr txBox="1"/>
          <p:nvPr/>
        </p:nvSpPr>
        <p:spPr>
          <a:xfrm>
            <a:off x="8363780" y="2941351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Analyzes relationships between services - </a:t>
            </a:r>
            <a:r>
              <a:rPr lang="en-US" sz="1200" dirty="0" err="1"/>
              <a:t>cxtm</a:t>
            </a:r>
            <a:r>
              <a:rPr lang="en-US" sz="1200" dirty="0"/>
              <a:t>-web (160ms) vs microservices identifying optimization priorities.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56C7E-40EE-3072-47B3-26F3A48DE68C}"/>
              </a:ext>
            </a:extLst>
          </p:cNvPr>
          <p:cNvSpPr txBox="1"/>
          <p:nvPr/>
        </p:nvSpPr>
        <p:spPr>
          <a:xfrm>
            <a:off x="8363780" y="3727544"/>
            <a:ext cx="33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Monitors how performance issues in one service affect others - prevents cascade failures across the CXTM ecosystem.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65156-2A80-2EE4-97BE-1375CBC3E61E}"/>
              </a:ext>
            </a:extLst>
          </p:cNvPr>
          <p:cNvSpPr txBox="1"/>
          <p:nvPr/>
        </p:nvSpPr>
        <p:spPr>
          <a:xfrm>
            <a:off x="8363780" y="4570454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Correlates service interactions with business workflows - dashboard and automation features drive most cross-service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95614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04030-BFB3-7FCD-1ABB-4EA65EC9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117833-A26A-B3F1-804C-9B24F4B2DB35}"/>
              </a:ext>
            </a:extLst>
          </p:cNvPr>
          <p:cNvSpPr txBox="1">
            <a:spLocks/>
          </p:cNvSpPr>
          <p:nvPr/>
        </p:nvSpPr>
        <p:spPr>
          <a:xfrm>
            <a:off x="609601" y="291137"/>
            <a:ext cx="6800602" cy="56388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F1BF7-7D6E-5E3A-E8CF-7B0AD12F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0" y="1112526"/>
            <a:ext cx="1625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EFC04-E01E-A059-1711-D7802934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80" y="1112526"/>
            <a:ext cx="1625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5B12E-4DC4-D718-A002-553D777B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2743200"/>
            <a:ext cx="1625600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074E7-3944-5828-47C8-A3C53B0D4AD1}"/>
              </a:ext>
            </a:extLst>
          </p:cNvPr>
          <p:cNvSpPr txBox="1"/>
          <p:nvPr/>
        </p:nvSpPr>
        <p:spPr>
          <a:xfrm>
            <a:off x="960950" y="2947154"/>
            <a:ext cx="3371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Tracks application performance from the user's perspective, measuring actual user interactions, response times, and feature usage patterns</a:t>
            </a:r>
          </a:p>
          <a:p>
            <a:r>
              <a:rPr lang="en-US" sz="1200" dirty="0"/>
              <a:t>  across the entire CXTM application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6F1104-2ED6-5C32-D51F-BE44A34212EA}"/>
              </a:ext>
            </a:extLst>
          </p:cNvPr>
          <p:cNvSpPr txBox="1"/>
          <p:nvPr/>
        </p:nvSpPr>
        <p:spPr>
          <a:xfrm>
            <a:off x="8634290" y="2941351"/>
            <a:ext cx="3371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Monitors individual SQL queries, execution times, and database performance with detailed analysis of query patterns, optimization</a:t>
            </a:r>
          </a:p>
          <a:p>
            <a:r>
              <a:rPr lang="en-US" sz="1200" dirty="0"/>
              <a:t>  opportunities, and resource utilization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904A6-5B46-7D47-E6D6-0B5026B11978}"/>
              </a:ext>
            </a:extLst>
          </p:cNvPr>
          <p:cNvSpPr txBox="1"/>
          <p:nvPr/>
        </p:nvSpPr>
        <p:spPr>
          <a:xfrm>
            <a:off x="4577910" y="4572025"/>
            <a:ext cx="3371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Provides live monitoring of user requests flowing through the system, showing real-time traffic patterns, response times, and system load</a:t>
            </a:r>
          </a:p>
          <a:p>
            <a:r>
              <a:rPr lang="en-US" sz="1200" dirty="0"/>
              <a:t>  as requests are processed.</a:t>
            </a:r>
          </a:p>
        </p:txBody>
      </p:sp>
    </p:spTree>
    <p:extLst>
      <p:ext uri="{BB962C8B-B14F-4D97-AF65-F5344CB8AC3E}">
        <p14:creationId xmlns:p14="http://schemas.microsoft.com/office/powerpoint/2010/main" val="37191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6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2023 Cisco Template Master">
  <a:themeElements>
    <a:clrScheme name="Custom 1">
      <a:dk1>
        <a:srgbClr val="0D274D"/>
      </a:dk1>
      <a:lt1>
        <a:srgbClr val="414244"/>
      </a:lt1>
      <a:dk2>
        <a:srgbClr val="FFFFFF"/>
      </a:dk2>
      <a:lt2>
        <a:srgbClr val="0051AF"/>
      </a:lt2>
      <a:accent1>
        <a:srgbClr val="00BCEB"/>
      </a:accent1>
      <a:accent2>
        <a:srgbClr val="74BF4B"/>
      </a:accent2>
      <a:accent3>
        <a:srgbClr val="0051AF"/>
      </a:accent3>
      <a:accent4>
        <a:srgbClr val="E2E2E2"/>
      </a:accent4>
      <a:accent5>
        <a:srgbClr val="FBAB2C"/>
      </a:accent5>
      <a:accent6>
        <a:srgbClr val="E3241B"/>
      </a:accent6>
      <a:hlink>
        <a:srgbClr val="0050AE"/>
      </a:hlink>
      <a:folHlink>
        <a:srgbClr val="00BCEB"/>
      </a:folHlink>
    </a:clrScheme>
    <a:fontScheme name="Custom 1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45720" rIns="4572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3 Cisco_PowerPoint_Template_Light_12-6-22 AE v5.potx" id="{02CFFE99-3FA0-4030-B4AB-C66403B6984A}" vid="{54E01BF6-73E5-488F-B288-8B939CB3D3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167323</TotalTime>
  <Words>454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CiscoSansTT ExtraLight</vt:lpstr>
      <vt:lpstr>Calibri</vt:lpstr>
      <vt:lpstr>CiscoSansTT Light</vt:lpstr>
      <vt:lpstr>Arial</vt:lpstr>
      <vt:lpstr>2023 Cisco Template Master</vt:lpstr>
      <vt:lpstr>Splunk Observability Cloud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Hatch for Cisco</dc:creator>
  <cp:lastModifiedBy>Sandeep Kumar (skumark5)</cp:lastModifiedBy>
  <cp:revision>1314</cp:revision>
  <cp:lastPrinted>2022-03-18T19:12:29Z</cp:lastPrinted>
  <dcterms:created xsi:type="dcterms:W3CDTF">2014-07-09T19:55:36Z</dcterms:created>
  <dcterms:modified xsi:type="dcterms:W3CDTF">2025-10-03T04:17:42Z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2024-04-23T21:11:54Z</vt:lpwstr>
  </property>
  <property fmtid="{D5CDD505-2E9C-101B-9397-08002B2CF9AE}" pid="4" name="MSIP_Label_c8f49a32-fde3-48a5-9266-b5b0972a22dc_Method">
    <vt:lpwstr>Privileged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8c31ecd0-5b90-4719-9b49-c3403fe23d8c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2023 Cisco Template Master:8</vt:lpwstr>
  </property>
  <property fmtid="{D5CDD505-2E9C-101B-9397-08002B2CF9AE}" pid="10" name="ClassificationContentMarkingFooterText">
    <vt:lpwstr>Cisco Confidential</vt:lpwstr>
  </property>
</Properties>
</file>